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88" r:id="rId3"/>
    <p:sldId id="282" r:id="rId4"/>
    <p:sldId id="297" r:id="rId5"/>
    <p:sldId id="256" r:id="rId6"/>
    <p:sldId id="281" r:id="rId7"/>
    <p:sldId id="294" r:id="rId8"/>
    <p:sldId id="292" r:id="rId9"/>
    <p:sldId id="258" r:id="rId10"/>
    <p:sldId id="291" r:id="rId11"/>
    <p:sldId id="270" r:id="rId12"/>
    <p:sldId id="271" r:id="rId13"/>
    <p:sldId id="284" r:id="rId14"/>
    <p:sldId id="285" r:id="rId15"/>
    <p:sldId id="286" r:id="rId16"/>
    <p:sldId id="287" r:id="rId17"/>
    <p:sldId id="295" r:id="rId18"/>
    <p:sldId id="296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973" autoAdjust="0"/>
  </p:normalViewPr>
  <p:slideViewPr>
    <p:cSldViewPr>
      <p:cViewPr varScale="1">
        <p:scale>
          <a:sx n="99" d="100"/>
          <a:sy n="99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have a function</a:t>
            </a:r>
            <a:r>
              <a:rPr lang="en-US" baseline="0" dirty="0" smtClean="0"/>
              <a:t> that is an exponential, we can convert it to a linear model by taking the natural log of both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234" t="30666" r="-1097" b="187"/>
          <a:stretch/>
        </p:blipFill>
        <p:spPr>
          <a:xfrm>
            <a:off x="1219200" y="3262964"/>
            <a:ext cx="7453162" cy="35830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talk about GENERALIZED Linear Models (GLMS), we need to talk about GENERAL Linear Models (not-GLMs but sound really </a:t>
            </a:r>
            <a:r>
              <a:rPr lang="en-US" dirty="0" smtClean="0"/>
              <a:t>similar).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a random variable with some probability distribution</a:t>
                </a:r>
              </a:p>
              <a:p>
                <a:pPr lvl="1"/>
                <a:r>
                  <a:rPr lang="en-US" dirty="0" smtClean="0"/>
                  <a:t>Related to the response 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error </a:t>
                </a:r>
              </a:p>
              <a:p>
                <a:pPr lvl="1"/>
                <a:r>
                  <a:rPr lang="en-US" dirty="0" smtClean="0"/>
                  <a:t>Residuals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Linear model without the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- Expected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Predicted value (no error)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 rotWithShape="1"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Linear model without the error</a:t>
                </a:r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is a “link”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 smtClean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)</a:t>
                </a:r>
              </a:p>
              <a:p>
                <a:r>
                  <a:rPr lang="en-US" smtClean="0">
                    <a:ea typeface="Cambria Math"/>
                  </a:rPr>
                  <a:t>Random component </a:t>
                </a:r>
                <a:r>
                  <a:rPr lang="en-US" dirty="0" smtClean="0">
                    <a:ea typeface="Cambria Math"/>
                  </a:rPr>
                  <a:t>is from a known probability distribution</a:t>
                </a:r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Functions in 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Distribution (Link Function)</a:t>
            </a:r>
          </a:p>
          <a:p>
            <a:r>
              <a:rPr lang="en-US" dirty="0" smtClean="0"/>
              <a:t>Binomial (link = "</a:t>
            </a:r>
            <a:r>
              <a:rPr lang="en-US" dirty="0" err="1" smtClean="0"/>
              <a:t>logit</a:t>
            </a:r>
            <a:r>
              <a:rPr lang="en-US" dirty="0" smtClean="0"/>
              <a:t>")</a:t>
            </a:r>
          </a:p>
          <a:p>
            <a:pPr lvl="1"/>
            <a:r>
              <a:rPr lang="en-US" dirty="0" smtClean="0"/>
              <a:t>True/false, alive/dead, present/absent</a:t>
            </a:r>
          </a:p>
          <a:p>
            <a:r>
              <a:rPr lang="en-US" dirty="0" smtClean="0"/>
              <a:t>Gaussian (link = "identity")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ontinuous, normal</a:t>
            </a:r>
          </a:p>
          <a:p>
            <a:r>
              <a:rPr lang="en-US" dirty="0" smtClean="0"/>
              <a:t>Gamma (link = "inverse")</a:t>
            </a:r>
          </a:p>
          <a:p>
            <a:pPr lvl="1"/>
            <a:r>
              <a:rPr lang="en-US" dirty="0" smtClean="0"/>
              <a:t>Seed distribution, distance from…</a:t>
            </a:r>
          </a:p>
          <a:p>
            <a:r>
              <a:rPr lang="en-US" dirty="0" smtClean="0"/>
              <a:t>Poisson (link = "log")</a:t>
            </a:r>
          </a:p>
          <a:p>
            <a:pPr lvl="1"/>
            <a:r>
              <a:rPr lang="en-US" dirty="0" smtClean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4037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7517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6488113"/>
            <a:ext cx="3044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AKA “Gaussian”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Binomial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437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90600" y="6488113"/>
            <a:ext cx="485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Number of successes of yes/no experiments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77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990600" y="6477000"/>
            <a:ext cx="5662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Number of events in time </a:t>
            </a:r>
            <a:r>
              <a:rPr lang="en-US" dirty="0" smtClean="0"/>
              <a:t>T, k=number of occurrences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284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Distribution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58018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990600" y="6477000"/>
            <a:ext cx="356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Wait times, seed distribution, etc.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849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𝐷𝑒𝑣𝑖𝑎𝑛𝑐𝑒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= Maximum log-likelihood for model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= Maximum log-likelihood for the most complex model possible (i.e. fits observed data perfectly)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Freedom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observations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number of </a:t>
                </a:r>
                <a:r>
                  <a:rPr lang="en-US" smtClean="0"/>
                  <a:t>parameters </a:t>
                </a:r>
              </a:p>
              <a:p>
                <a:r>
                  <a:rPr lang="en-US" smtClean="0"/>
                  <a:t>Degrees </a:t>
                </a:r>
                <a:r>
                  <a:rPr lang="en-US" dirty="0" smtClean="0"/>
                  <a:t>of freedom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6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676400"/>
            <a:ext cx="0" cy="426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52600" y="59436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391400" y="25908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8450" y="4876800"/>
            <a:ext cx="5715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95900" y="3738562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2004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91200" y="25908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3967162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54864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2600" y="2286000"/>
            <a:ext cx="5715000" cy="312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29300" y="2730260"/>
            <a:ext cx="0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77676" y="2600980"/>
                <a:ext cx="565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76" y="2600980"/>
                <a:ext cx="56592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2341" y="5148590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41" y="5148590"/>
                <a:ext cx="6464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19200" y="2286000"/>
                <a:ext cx="588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86000"/>
                <a:ext cx="5886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2600" y="5867400"/>
                <a:ext cx="586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67400"/>
                <a:ext cx="586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5829300" y="3276600"/>
            <a:ext cx="32638" cy="259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78536" y="2628900"/>
            <a:ext cx="39479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9853749">
                <a:off x="3925926" y="3548390"/>
                <a:ext cx="594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53749">
                <a:off x="3925926" y="3548390"/>
                <a:ext cx="5944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77087" y="1414790"/>
                <a:ext cx="32285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- residual or error</a:t>
                </a:r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87" y="1414790"/>
                <a:ext cx="3228513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24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 observed values of covariate variables (i.e. temperature, precipitation)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- observed value of the response variable (i.e. tree height)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- y intercept: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 smtClean="0"/>
                      <m:t> − </m:t>
                    </m:r>
                    <m:r>
                      <m:rPr>
                        <m:nor/>
                      </m:rPr>
                      <a:rPr lang="en-US" dirty="0" smtClean="0"/>
                      <m:t>parameter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applied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to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the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predictor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variables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99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=1.205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1.205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+0.216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=0.1865+0.216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4" y="3777831"/>
            <a:ext cx="4310265" cy="300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36" y="3785937"/>
            <a:ext cx="4618164" cy="2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Linear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257800"/>
          </a:xfrm>
          <a:blipFill rotWithShape="1">
            <a:blip r:embed="rId3"/>
            <a:stretch>
              <a:fillRect l="-1630" t="-243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6463"/>
            <a:ext cx="37338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1447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</a:t>
            </a:r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Can transform the predictor values to linearize the relationship between the predictors and the response</a:t>
            </a:r>
          </a:p>
          <a:p>
            <a:r>
              <a:rPr lang="en-US" dirty="0" smtClean="0"/>
              <a:t>Residuals do need to be from a normal distribution</a:t>
            </a:r>
          </a:p>
          <a:p>
            <a:r>
              <a:rPr lang="en-US" dirty="0" smtClean="0"/>
              <a:t>Uses least squares to fit the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Regression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 r="-130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1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Not all phenomenon follow linear response</a:t>
            </a:r>
          </a:p>
          <a:p>
            <a:r>
              <a:rPr lang="en-US" dirty="0" smtClean="0"/>
              <a:t>Not all residuals are normally distributed</a:t>
            </a:r>
          </a:p>
          <a:p>
            <a:r>
              <a:rPr lang="en-US" dirty="0" smtClean="0"/>
              <a:t>This leads to:</a:t>
            </a:r>
          </a:p>
          <a:p>
            <a:pPr lvl="1"/>
            <a:r>
              <a:rPr lang="en-US" dirty="0" smtClean="0"/>
              <a:t>GLMs: Single function, specified regression distribution</a:t>
            </a:r>
          </a:p>
          <a:p>
            <a:pPr lvl="1"/>
            <a:r>
              <a:rPr lang="en-US" dirty="0" smtClean="0"/>
              <a:t>GAMs: Multiple functions</a:t>
            </a:r>
          </a:p>
          <a:p>
            <a:pPr lvl="1"/>
            <a:r>
              <a:rPr lang="en-US" dirty="0" smtClean="0"/>
              <a:t>“Non-parametric” approaches: no assumptions are made about the parameters of the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Generalized Linear Model</a:t>
                </a:r>
              </a:p>
              <a:p>
                <a:pPr lvl="1"/>
                <a:r>
                  <a:rPr lang="en-US" dirty="0" smtClean="0"/>
                  <a:t>Not to be confused with a general linear model</a:t>
                </a:r>
              </a:p>
              <a:p>
                <a:r>
                  <a:rPr lang="en-US" dirty="0" smtClean="0"/>
                  <a:t>Allows a linear model to be related to the response variable via a “Link” function.  </a:t>
                </a:r>
              </a:p>
              <a:p>
                <a:r>
                  <a:rPr lang="en-US" dirty="0" smtClean="0"/>
                  <a:t>Residuals do not have to be normally distributed</a:t>
                </a:r>
              </a:p>
              <a:p>
                <a:r>
                  <a:rPr lang="en-US" dirty="0" smtClean="0"/>
                  <a:t>Also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to be from a defined probability distribution</a:t>
                </a:r>
              </a:p>
              <a:p>
                <a:r>
                  <a:rPr lang="en-US" dirty="0" smtClean="0"/>
                  <a:t>Fit is based on maximum likelihood</a:t>
                </a:r>
              </a:p>
            </p:txBody>
          </p:sp>
        </mc:Choice>
        <mc:Fallback xmlns="">
          <p:sp>
            <p:nvSpPr>
              <p:cNvPr id="30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1599" r="-2462" b="-1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330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Default Design</vt:lpstr>
      <vt:lpstr>GLMs</vt:lpstr>
      <vt:lpstr>Linear Model</vt:lpstr>
      <vt:lpstr>Formal Definition</vt:lpstr>
      <vt:lpstr>General Linear Model</vt:lpstr>
      <vt:lpstr>General Linear Model</vt:lpstr>
      <vt:lpstr>General Linear Model</vt:lpstr>
      <vt:lpstr>Polynomial Regression</vt:lpstr>
      <vt:lpstr>Need More</vt:lpstr>
      <vt:lpstr>GLM</vt:lpstr>
      <vt:lpstr>Generalized Linear Models</vt:lpstr>
      <vt:lpstr>Generalized Linear Models</vt:lpstr>
      <vt:lpstr>Common Functions in R</vt:lpstr>
      <vt:lpstr>Normal Distribution</vt:lpstr>
      <vt:lpstr>Binomial </vt:lpstr>
      <vt:lpstr>Poisson</vt:lpstr>
      <vt:lpstr>Gamma Distribution</vt:lpstr>
      <vt:lpstr>Deviance</vt:lpstr>
      <vt:lpstr>Degrees of Freedom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143</cp:revision>
  <cp:lastPrinted>2017-02-17T23:17:09Z</cp:lastPrinted>
  <dcterms:created xsi:type="dcterms:W3CDTF">2008-05-04T17:53:48Z</dcterms:created>
  <dcterms:modified xsi:type="dcterms:W3CDTF">2017-02-22T16:35:40Z</dcterms:modified>
</cp:coreProperties>
</file>